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02" r:id="rId2"/>
    <p:sldId id="270" r:id="rId3"/>
    <p:sldId id="257" r:id="rId4"/>
    <p:sldId id="271" r:id="rId5"/>
    <p:sldId id="287" r:id="rId6"/>
    <p:sldId id="289" r:id="rId7"/>
    <p:sldId id="290" r:id="rId8"/>
    <p:sldId id="291" r:id="rId9"/>
    <p:sldId id="292" r:id="rId10"/>
    <p:sldId id="259" r:id="rId11"/>
    <p:sldId id="301" r:id="rId12"/>
    <p:sldId id="294" r:id="rId13"/>
    <p:sldId id="297" r:id="rId14"/>
    <p:sldId id="295" r:id="rId15"/>
    <p:sldId id="296" r:id="rId16"/>
    <p:sldId id="299" r:id="rId17"/>
    <p:sldId id="298" r:id="rId18"/>
    <p:sldId id="300" r:id="rId19"/>
    <p:sldId id="274" r:id="rId20"/>
    <p:sldId id="275" r:id="rId21"/>
    <p:sldId id="276" r:id="rId22"/>
    <p:sldId id="277" r:id="rId23"/>
    <p:sldId id="278" r:id="rId24"/>
    <p:sldId id="279" r:id="rId25"/>
    <p:sldId id="280" r:id="rId26"/>
    <p:sldId id="281" r:id="rId27"/>
    <p:sldId id="282" r:id="rId28"/>
    <p:sldId id="284" r:id="rId29"/>
    <p:sldId id="260" r:id="rId30"/>
    <p:sldId id="261" r:id="rId31"/>
    <p:sldId id="262" r:id="rId32"/>
    <p:sldId id="263" r:id="rId33"/>
    <p:sldId id="264" r:id="rId34"/>
    <p:sldId id="265" r:id="rId35"/>
    <p:sldId id="266" r:id="rId36"/>
    <p:sldId id="267" r:id="rId37"/>
    <p:sldId id="268" r:id="rId38"/>
    <p:sldId id="269"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 y="3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A09321-DFB0-435B-BC34-2E261C959FD2}" type="datetimeFigureOut">
              <a:rPr lang="en-US" smtClean="0"/>
              <a:t>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589410-F8BC-473C-8E47-7CDEFCD1BC04}" type="slidenum">
              <a:rPr lang="en-US" smtClean="0"/>
              <a:t>‹#›</a:t>
            </a:fld>
            <a:endParaRPr lang="en-US"/>
          </a:p>
        </p:txBody>
      </p:sp>
    </p:spTree>
    <p:extLst>
      <p:ext uri="{BB962C8B-B14F-4D97-AF65-F5344CB8AC3E}">
        <p14:creationId xmlns:p14="http://schemas.microsoft.com/office/powerpoint/2010/main" val="937727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589410-F8BC-473C-8E47-7CDEFCD1BC04}" type="slidenum">
              <a:rPr lang="en-US" smtClean="0"/>
              <a:t>22</a:t>
            </a:fld>
            <a:endParaRPr lang="en-US"/>
          </a:p>
        </p:txBody>
      </p:sp>
    </p:spTree>
    <p:extLst>
      <p:ext uri="{BB962C8B-B14F-4D97-AF65-F5344CB8AC3E}">
        <p14:creationId xmlns:p14="http://schemas.microsoft.com/office/powerpoint/2010/main" val="3323243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9E8D1-B2A5-41EF-B4A6-EBDF5470BC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F15642-A3C5-477F-88C2-0DB4EC0983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65EFD7-B32B-44BA-BDFD-903626CDCD0D}"/>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5" name="Footer Placeholder 4">
            <a:extLst>
              <a:ext uri="{FF2B5EF4-FFF2-40B4-BE49-F238E27FC236}">
                <a16:creationId xmlns:a16="http://schemas.microsoft.com/office/drawing/2014/main" id="{7467FB71-4FE8-4A77-B45F-47913956E5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BFDE70-0CC6-45D8-AEBC-1BB27B56D527}"/>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3412903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61759-BAE8-4862-8BB1-A7667F8DB2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61F4DC-0257-4EEF-B56B-6914801F7E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FBA6F4-AF1C-4EC6-B469-0C0F20A4E183}"/>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5" name="Footer Placeholder 4">
            <a:extLst>
              <a:ext uri="{FF2B5EF4-FFF2-40B4-BE49-F238E27FC236}">
                <a16:creationId xmlns:a16="http://schemas.microsoft.com/office/drawing/2014/main" id="{6E96C818-E241-4623-928D-3DDA5C6A69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AF768-8D6B-47C1-8720-992BEB136FC7}"/>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1403229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793318-A222-45E5-8E5A-A482209BA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E5BB4B-D41C-4F9A-8CC4-365D276210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F2BA7C-419A-4971-B6B9-D7FECE8151FB}"/>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5" name="Footer Placeholder 4">
            <a:extLst>
              <a:ext uri="{FF2B5EF4-FFF2-40B4-BE49-F238E27FC236}">
                <a16:creationId xmlns:a16="http://schemas.microsoft.com/office/drawing/2014/main" id="{8707E219-8655-4448-8891-C0083A1B15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B093D0-AD80-4F53-B340-0CD047DD4808}"/>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4139365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29383-8755-4A4F-A7AB-1CABB2FD77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8CD39E-9795-4472-B85F-128C5B81F8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B2B6BF-1990-4C3E-889B-C412E5A1AE75}"/>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5" name="Footer Placeholder 4">
            <a:extLst>
              <a:ext uri="{FF2B5EF4-FFF2-40B4-BE49-F238E27FC236}">
                <a16:creationId xmlns:a16="http://schemas.microsoft.com/office/drawing/2014/main" id="{0E10DFBB-FC36-41CC-8B89-E7CF8FCF1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426854-AA81-4BEC-BD22-C710C3138716}"/>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1510701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A244B-8A03-4689-B1CF-94D0373786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87D276-1D2D-4269-B7CA-E7D7A70253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9D4341-F534-4312-8588-11A432D6909A}"/>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5" name="Footer Placeholder 4">
            <a:extLst>
              <a:ext uri="{FF2B5EF4-FFF2-40B4-BE49-F238E27FC236}">
                <a16:creationId xmlns:a16="http://schemas.microsoft.com/office/drawing/2014/main" id="{D6456690-907B-4493-AB7F-40DE06388F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99D397-BA4C-44C6-B4BF-930A847A83E9}"/>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820056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EF2A0-A79E-4AC8-B67E-B26319D1CA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3B7701-D501-4547-A643-7145DF18DD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2A8E68-894B-4627-B4D4-1B2A69EDDC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58F868-376E-4ECA-A259-512C8628D76A}"/>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6" name="Footer Placeholder 5">
            <a:extLst>
              <a:ext uri="{FF2B5EF4-FFF2-40B4-BE49-F238E27FC236}">
                <a16:creationId xmlns:a16="http://schemas.microsoft.com/office/drawing/2014/main" id="{797461B8-DBDA-46BE-AA03-764D0FF4A3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350DC0-F01B-4F0E-843D-70CB9F9CAAC4}"/>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12972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A7A3-6938-4035-B8B6-0A9188651B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F5675B-6961-490C-8057-3A452ED7EA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427C4B-22DD-448C-8D79-BA8343F5BB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10415D-D3E5-404B-9BC2-37C0075F00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4D8ED6-0829-42C6-A983-91B71B3D44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468658-51A1-43D7-BEA3-836101BDBF99}"/>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8" name="Footer Placeholder 7">
            <a:extLst>
              <a:ext uri="{FF2B5EF4-FFF2-40B4-BE49-F238E27FC236}">
                <a16:creationId xmlns:a16="http://schemas.microsoft.com/office/drawing/2014/main" id="{57B2D407-310E-4260-ABA9-A3411E876C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BC5FB6-5E79-41B6-AE63-918976008723}"/>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1768627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B1921-3BA3-4449-A67A-0C65ACDDBE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196FD5-8E78-4544-9076-09430C812637}"/>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4" name="Footer Placeholder 3">
            <a:extLst>
              <a:ext uri="{FF2B5EF4-FFF2-40B4-BE49-F238E27FC236}">
                <a16:creationId xmlns:a16="http://schemas.microsoft.com/office/drawing/2014/main" id="{B0FC4CA0-5DAC-4E72-92DE-E87244A757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A1F36D-8B40-42DA-BAD0-951219097608}"/>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390099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BD18D9-084A-4659-9B9F-B67CEB122C6F}"/>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3" name="Footer Placeholder 2">
            <a:extLst>
              <a:ext uri="{FF2B5EF4-FFF2-40B4-BE49-F238E27FC236}">
                <a16:creationId xmlns:a16="http://schemas.microsoft.com/office/drawing/2014/main" id="{6991A7B9-6336-47D1-8717-F0A83ECF09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443B68-5993-4F3D-8231-7C1C20E6E160}"/>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641115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28EE3-4422-421A-9F30-B642D1F8A8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9B2393-879E-4B61-AF49-C50FB91DA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3A77F3-34AE-44AC-82FC-79787124FE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47F295-6A30-4185-9501-A732A678C204}"/>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6" name="Footer Placeholder 5">
            <a:extLst>
              <a:ext uri="{FF2B5EF4-FFF2-40B4-BE49-F238E27FC236}">
                <a16:creationId xmlns:a16="http://schemas.microsoft.com/office/drawing/2014/main" id="{1E50C22B-D12A-4512-9FB5-D09B401E1F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31E07A-1CDD-4ADB-963A-D9FAC15A8C08}"/>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1293796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BC1AD-A5BC-448E-92FB-354264672D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3C4683-C7D9-4114-802E-E514663D3C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8D4AE3-8458-40BD-88C0-9E0F8A4DC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47D473-8021-407B-B4CC-14104CD0CA0E}"/>
              </a:ext>
            </a:extLst>
          </p:cNvPr>
          <p:cNvSpPr>
            <a:spLocks noGrp="1"/>
          </p:cNvSpPr>
          <p:nvPr>
            <p:ph type="dt" sz="half" idx="10"/>
          </p:nvPr>
        </p:nvSpPr>
        <p:spPr/>
        <p:txBody>
          <a:bodyPr/>
          <a:lstStyle/>
          <a:p>
            <a:fld id="{9B9926C6-D0B2-4912-9471-786844D37D15}" type="datetimeFigureOut">
              <a:rPr lang="en-US" smtClean="0"/>
              <a:t>2/4/2024</a:t>
            </a:fld>
            <a:endParaRPr lang="en-US"/>
          </a:p>
        </p:txBody>
      </p:sp>
      <p:sp>
        <p:nvSpPr>
          <p:cNvPr id="6" name="Footer Placeholder 5">
            <a:extLst>
              <a:ext uri="{FF2B5EF4-FFF2-40B4-BE49-F238E27FC236}">
                <a16:creationId xmlns:a16="http://schemas.microsoft.com/office/drawing/2014/main" id="{5CD656D4-8F05-497F-B6E0-F3202E4383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2032A3-0E5C-4FCF-9067-D3B5D541EFCD}"/>
              </a:ext>
            </a:extLst>
          </p:cNvPr>
          <p:cNvSpPr>
            <a:spLocks noGrp="1"/>
          </p:cNvSpPr>
          <p:nvPr>
            <p:ph type="sldNum" sz="quarter" idx="12"/>
          </p:nvPr>
        </p:nvSpPr>
        <p:spPr/>
        <p:txBody>
          <a:bodyPr/>
          <a:lstStyle/>
          <a:p>
            <a:fld id="{2C74F586-E4C6-450A-AD32-C0060B1BC635}" type="slidenum">
              <a:rPr lang="en-US" smtClean="0"/>
              <a:t>‹#›</a:t>
            </a:fld>
            <a:endParaRPr lang="en-US"/>
          </a:p>
        </p:txBody>
      </p:sp>
    </p:spTree>
    <p:extLst>
      <p:ext uri="{BB962C8B-B14F-4D97-AF65-F5344CB8AC3E}">
        <p14:creationId xmlns:p14="http://schemas.microsoft.com/office/powerpoint/2010/main" val="3555853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265F37-613E-4AE1-8EC8-1F274638D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80C798-6F7E-445B-AAE9-C6AC621C50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F1BFA6-B6C1-4134-B9E7-4483B05DD8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926C6-D0B2-4912-9471-786844D37D15}" type="datetimeFigureOut">
              <a:rPr lang="en-US" smtClean="0"/>
              <a:t>2/4/2024</a:t>
            </a:fld>
            <a:endParaRPr lang="en-US"/>
          </a:p>
        </p:txBody>
      </p:sp>
      <p:sp>
        <p:nvSpPr>
          <p:cNvPr id="5" name="Footer Placeholder 4">
            <a:extLst>
              <a:ext uri="{FF2B5EF4-FFF2-40B4-BE49-F238E27FC236}">
                <a16:creationId xmlns:a16="http://schemas.microsoft.com/office/drawing/2014/main" id="{14F0C176-777D-4210-ABC1-5989EB68D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756D00-F311-4459-B971-468D4D8604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4F586-E4C6-450A-AD32-C0060B1BC635}" type="slidenum">
              <a:rPr lang="en-US" smtClean="0"/>
              <a:t>‹#›</a:t>
            </a:fld>
            <a:endParaRPr lang="en-US"/>
          </a:p>
        </p:txBody>
      </p:sp>
    </p:spTree>
    <p:extLst>
      <p:ext uri="{BB962C8B-B14F-4D97-AF65-F5344CB8AC3E}">
        <p14:creationId xmlns:p14="http://schemas.microsoft.com/office/powerpoint/2010/main" val="1978284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4abl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5424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D4C1-4327-41D8-8B43-6DF764FB1EB5}"/>
              </a:ext>
            </a:extLst>
          </p:cNvPr>
          <p:cNvSpPr>
            <a:spLocks noGrp="1"/>
          </p:cNvSpPr>
          <p:nvPr>
            <p:ph type="title"/>
          </p:nvPr>
        </p:nvSpPr>
        <p:spPr>
          <a:xfrm>
            <a:off x="838200" y="859646"/>
            <a:ext cx="10515600" cy="1073188"/>
          </a:xfrm>
        </p:spPr>
        <p:txBody>
          <a:bodyPr/>
          <a:lstStyle/>
          <a:p>
            <a:r>
              <a:rPr lang="en-US" dirty="0"/>
              <a:t> </a:t>
            </a:r>
            <a:r>
              <a:rPr lang="en-US" sz="4000" b="1" dirty="0">
                <a:solidFill>
                  <a:srgbClr val="C00000"/>
                </a:solidFill>
              </a:rPr>
              <a:t>Role of repeat D&amp;C in management of GTN ?</a:t>
            </a:r>
          </a:p>
        </p:txBody>
      </p:sp>
      <p:sp>
        <p:nvSpPr>
          <p:cNvPr id="3" name="Content Placeholder 2">
            <a:extLst>
              <a:ext uri="{FF2B5EF4-FFF2-40B4-BE49-F238E27FC236}">
                <a16:creationId xmlns:a16="http://schemas.microsoft.com/office/drawing/2014/main" id="{C474ECB2-ECEA-425D-8502-84EB88C20A7D}"/>
              </a:ext>
            </a:extLst>
          </p:cNvPr>
          <p:cNvSpPr>
            <a:spLocks noGrp="1"/>
          </p:cNvSpPr>
          <p:nvPr>
            <p:ph idx="1"/>
          </p:nvPr>
        </p:nvSpPr>
        <p:spPr/>
        <p:txBody>
          <a:bodyPr/>
          <a:lstStyle/>
          <a:p>
            <a:endParaRPr lang="en-US" dirty="0"/>
          </a:p>
          <a:p>
            <a:r>
              <a:rPr lang="en-US" dirty="0"/>
              <a:t>Post molar GTN limited to the uterus ,D&amp;C  can be considered as an alternative to </a:t>
            </a:r>
            <a:r>
              <a:rPr lang="en-US" dirty="0" err="1"/>
              <a:t>chemoTX</a:t>
            </a:r>
            <a:r>
              <a:rPr lang="en-US" dirty="0"/>
              <a:t> in low risk disease.</a:t>
            </a:r>
          </a:p>
          <a:p>
            <a:r>
              <a:rPr lang="en-US" dirty="0"/>
              <a:t>In properly selected case (Score &lt; 5,HCG &lt;1500,no myometrial invasion )  , 40% remission without any chemo Tx.</a:t>
            </a:r>
          </a:p>
          <a:p>
            <a:pPr marL="0" indent="0">
              <a:buNone/>
            </a:pPr>
            <a:endParaRPr lang="en-US" dirty="0"/>
          </a:p>
        </p:txBody>
      </p:sp>
    </p:spTree>
    <p:extLst>
      <p:ext uri="{BB962C8B-B14F-4D97-AF65-F5344CB8AC3E}">
        <p14:creationId xmlns:p14="http://schemas.microsoft.com/office/powerpoint/2010/main" val="164051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603B3-1A36-4F63-8B38-3B8EB4C23E22}"/>
              </a:ext>
            </a:extLst>
          </p:cNvPr>
          <p:cNvSpPr>
            <a:spLocks noGrp="1"/>
          </p:cNvSpPr>
          <p:nvPr>
            <p:ph type="title"/>
          </p:nvPr>
        </p:nvSpPr>
        <p:spPr/>
        <p:txBody>
          <a:bodyPr/>
          <a:lstStyle/>
          <a:p>
            <a:r>
              <a:rPr lang="en-US" b="1" i="1" dirty="0">
                <a:solidFill>
                  <a:srgbClr val="C00000"/>
                </a:solidFill>
              </a:rPr>
              <a:t>                       Quiescent GTN</a:t>
            </a:r>
          </a:p>
        </p:txBody>
      </p:sp>
      <p:sp>
        <p:nvSpPr>
          <p:cNvPr id="3" name="Content Placeholder 2">
            <a:extLst>
              <a:ext uri="{FF2B5EF4-FFF2-40B4-BE49-F238E27FC236}">
                <a16:creationId xmlns:a16="http://schemas.microsoft.com/office/drawing/2014/main" id="{FFC4351D-F496-4140-86FF-F9BE671C6CED}"/>
              </a:ext>
            </a:extLst>
          </p:cNvPr>
          <p:cNvSpPr>
            <a:spLocks noGrp="1"/>
          </p:cNvSpPr>
          <p:nvPr>
            <p:ph idx="1"/>
          </p:nvPr>
        </p:nvSpPr>
        <p:spPr/>
        <p:txBody>
          <a:bodyPr/>
          <a:lstStyle/>
          <a:p>
            <a:r>
              <a:rPr lang="en-US" dirty="0"/>
              <a:t>  Persist Low level HCG at end of treatment with no clinical evidence of disease </a:t>
            </a:r>
          </a:p>
          <a:p>
            <a:r>
              <a:rPr lang="en-US" dirty="0"/>
              <a:t>-Whare </a:t>
            </a:r>
            <a:r>
              <a:rPr lang="en-US" dirty="0" err="1"/>
              <a:t>resean</a:t>
            </a:r>
            <a:r>
              <a:rPr lang="en-US"/>
              <a:t> ?</a:t>
            </a:r>
            <a:endParaRPr lang="en-US" dirty="0"/>
          </a:p>
          <a:p>
            <a:r>
              <a:rPr lang="en-US" dirty="0"/>
              <a:t>-What should be next step in management ?</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418428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73BA7-FCAC-14CB-C67F-896CEB90C9FF}"/>
              </a:ext>
            </a:extLst>
          </p:cNvPr>
          <p:cNvSpPr>
            <a:spLocks noGrp="1"/>
          </p:cNvSpPr>
          <p:nvPr>
            <p:ph type="title"/>
          </p:nvPr>
        </p:nvSpPr>
        <p:spPr/>
        <p:txBody>
          <a:bodyPr/>
          <a:lstStyle/>
          <a:p>
            <a:r>
              <a:rPr lang="en-US" b="1" dirty="0">
                <a:solidFill>
                  <a:srgbClr val="C00000"/>
                </a:solidFill>
              </a:rPr>
              <a:t>                         CASE 2</a:t>
            </a:r>
          </a:p>
        </p:txBody>
      </p:sp>
      <p:sp>
        <p:nvSpPr>
          <p:cNvPr id="3" name="Content Placeholder 2">
            <a:extLst>
              <a:ext uri="{FF2B5EF4-FFF2-40B4-BE49-F238E27FC236}">
                <a16:creationId xmlns:a16="http://schemas.microsoft.com/office/drawing/2014/main" id="{225D67E6-8869-50B9-0CB1-C6065C5D7F87}"/>
              </a:ext>
            </a:extLst>
          </p:cNvPr>
          <p:cNvSpPr>
            <a:spLocks noGrp="1"/>
          </p:cNvSpPr>
          <p:nvPr>
            <p:ph idx="1"/>
          </p:nvPr>
        </p:nvSpPr>
        <p:spPr/>
        <p:txBody>
          <a:bodyPr/>
          <a:lstStyle/>
          <a:p>
            <a:pPr marL="0" indent="0">
              <a:buNone/>
            </a:pPr>
            <a:endParaRPr lang="en-US" dirty="0"/>
          </a:p>
          <a:p>
            <a:pPr marL="0" indent="0">
              <a:buNone/>
            </a:pPr>
            <a:r>
              <a:rPr lang="en-US" dirty="0"/>
              <a:t>                        </a:t>
            </a:r>
            <a:r>
              <a:rPr lang="en-US" sz="4000" dirty="0"/>
              <a:t>Twin pregnancy with</a:t>
            </a:r>
          </a:p>
          <a:p>
            <a:pPr marL="0" indent="0">
              <a:buNone/>
            </a:pPr>
            <a:r>
              <a:rPr lang="en-US" sz="4000" dirty="0"/>
              <a:t>      complete or partial  hydatidiform mole and </a:t>
            </a:r>
          </a:p>
          <a:p>
            <a:pPr marL="0" indent="0">
              <a:buNone/>
            </a:pPr>
            <a:r>
              <a:rPr lang="en-US" sz="4000" dirty="0"/>
              <a:t>           coexisting normal viable fetus </a:t>
            </a:r>
          </a:p>
        </p:txBody>
      </p:sp>
    </p:spTree>
    <p:extLst>
      <p:ext uri="{BB962C8B-B14F-4D97-AF65-F5344CB8AC3E}">
        <p14:creationId xmlns:p14="http://schemas.microsoft.com/office/powerpoint/2010/main" val="1618930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73BA7-FCAC-14CB-C67F-896CEB90C9FF}"/>
              </a:ext>
            </a:extLst>
          </p:cNvPr>
          <p:cNvSpPr>
            <a:spLocks noGrp="1"/>
          </p:cNvSpPr>
          <p:nvPr>
            <p:ph type="title"/>
          </p:nvPr>
        </p:nvSpPr>
        <p:spPr/>
        <p:txBody>
          <a:bodyPr/>
          <a:lstStyle/>
          <a:p>
            <a:r>
              <a:rPr lang="en-US" b="1" dirty="0">
                <a:solidFill>
                  <a:srgbClr val="C00000"/>
                </a:solidFill>
              </a:rPr>
              <a:t>                         CASE 2</a:t>
            </a:r>
          </a:p>
        </p:txBody>
      </p:sp>
      <p:sp>
        <p:nvSpPr>
          <p:cNvPr id="3" name="Content Placeholder 2">
            <a:extLst>
              <a:ext uri="{FF2B5EF4-FFF2-40B4-BE49-F238E27FC236}">
                <a16:creationId xmlns:a16="http://schemas.microsoft.com/office/drawing/2014/main" id="{225D67E6-8869-50B9-0CB1-C6065C5D7F87}"/>
              </a:ext>
            </a:extLst>
          </p:cNvPr>
          <p:cNvSpPr>
            <a:spLocks noGrp="1"/>
          </p:cNvSpPr>
          <p:nvPr>
            <p:ph idx="1"/>
          </p:nvPr>
        </p:nvSpPr>
        <p:spPr/>
        <p:txBody>
          <a:bodyPr/>
          <a:lstStyle/>
          <a:p>
            <a:r>
              <a:rPr lang="en-US" dirty="0"/>
              <a:t>A 28 y/o lady , G1 , with twin pregnancy</a:t>
            </a:r>
          </a:p>
          <a:p>
            <a:r>
              <a:rPr lang="en-US" dirty="0"/>
              <a:t>OB </a:t>
            </a:r>
            <a:r>
              <a:rPr lang="en-US" dirty="0" err="1"/>
              <a:t>sono</a:t>
            </a:r>
            <a:r>
              <a:rPr lang="en-US" dirty="0"/>
              <a:t> :      </a:t>
            </a:r>
          </a:p>
          <a:p>
            <a:pPr marL="0" indent="0">
              <a:buNone/>
            </a:pPr>
            <a:r>
              <a:rPr lang="en-US" dirty="0"/>
              <a:t>                   FETUS 1 : 17 weeks + 4 days , EFW : 200 Gr , Placenta : anterior</a:t>
            </a:r>
          </a:p>
          <a:p>
            <a:pPr marL="0" indent="0">
              <a:buNone/>
            </a:pPr>
            <a:r>
              <a:rPr lang="en-US" dirty="0"/>
              <a:t>                   FETUS 2 : completely molar pregnancy</a:t>
            </a:r>
          </a:p>
          <a:p>
            <a:r>
              <a:rPr lang="en-US" dirty="0" err="1"/>
              <a:t>hCG</a:t>
            </a:r>
            <a:r>
              <a:rPr lang="en-US" dirty="0"/>
              <a:t> titer &gt;200,000</a:t>
            </a:r>
          </a:p>
          <a:p>
            <a:pPr marL="0" indent="0">
              <a:buNone/>
            </a:pPr>
            <a:endParaRPr lang="en-US" dirty="0"/>
          </a:p>
        </p:txBody>
      </p:sp>
    </p:spTree>
    <p:extLst>
      <p:ext uri="{BB962C8B-B14F-4D97-AF65-F5344CB8AC3E}">
        <p14:creationId xmlns:p14="http://schemas.microsoft.com/office/powerpoint/2010/main" val="1962008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58FDB1-138F-4AAF-A891-5B5710C9B659}"/>
              </a:ext>
            </a:extLst>
          </p:cNvPr>
          <p:cNvSpPr>
            <a:spLocks noGrp="1"/>
          </p:cNvSpPr>
          <p:nvPr>
            <p:ph idx="4294967295"/>
          </p:nvPr>
        </p:nvSpPr>
        <p:spPr>
          <a:xfrm>
            <a:off x="1385288" y="2069720"/>
            <a:ext cx="9130311" cy="4107242"/>
          </a:xfrm>
        </p:spPr>
        <p:txBody>
          <a:bodyPr/>
          <a:lstStyle/>
          <a:p>
            <a:r>
              <a:rPr lang="en-US" sz="3200" dirty="0"/>
              <a:t> Amniocentesis and karyotype  46XY  Normal </a:t>
            </a:r>
          </a:p>
          <a:p>
            <a:r>
              <a:rPr lang="en-US" sz="3200" dirty="0"/>
              <a:t> Complete </a:t>
            </a:r>
            <a:r>
              <a:rPr lang="en-US" sz="3200" dirty="0" err="1"/>
              <a:t>conselling</a:t>
            </a:r>
            <a:r>
              <a:rPr lang="en-US" sz="3200" dirty="0"/>
              <a:t> </a:t>
            </a:r>
          </a:p>
          <a:p>
            <a:r>
              <a:rPr lang="en-US" sz="3200" dirty="0"/>
              <a:t> Patient received prophylactic MTX and underwent hysterotomy in GA of 19+1</a:t>
            </a:r>
          </a:p>
          <a:p>
            <a:pPr marL="0" indent="0">
              <a:buNone/>
            </a:pPr>
            <a:endParaRPr lang="en-US" dirty="0"/>
          </a:p>
        </p:txBody>
      </p:sp>
    </p:spTree>
    <p:extLst>
      <p:ext uri="{BB962C8B-B14F-4D97-AF65-F5344CB8AC3E}">
        <p14:creationId xmlns:p14="http://schemas.microsoft.com/office/powerpoint/2010/main" val="1184849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6A8561-A7D2-A627-9CEA-D440E3F9DBE1}"/>
              </a:ext>
            </a:extLst>
          </p:cNvPr>
          <p:cNvSpPr>
            <a:spLocks noGrp="1"/>
          </p:cNvSpPr>
          <p:nvPr>
            <p:ph idx="4294967295"/>
          </p:nvPr>
        </p:nvSpPr>
        <p:spPr>
          <a:xfrm>
            <a:off x="782988" y="1825625"/>
            <a:ext cx="9732611" cy="4351338"/>
          </a:xfrm>
        </p:spPr>
        <p:txBody>
          <a:bodyPr>
            <a:normAutofit lnSpcReduction="10000"/>
          </a:bodyPr>
          <a:lstStyle/>
          <a:p>
            <a:pPr marL="0" indent="0">
              <a:buNone/>
            </a:pPr>
            <a:endParaRPr lang="en-US" dirty="0"/>
          </a:p>
          <a:p>
            <a:r>
              <a:rPr lang="en-US" dirty="0"/>
              <a:t>Post-op Diagnosis : large amount of blood and clot and Molar tissue in uterine cavity + Bilateral multiple theca lutein cysts</a:t>
            </a:r>
          </a:p>
          <a:p>
            <a:r>
              <a:rPr lang="en-US" dirty="0"/>
              <a:t>Pathology : </a:t>
            </a:r>
          </a:p>
          <a:p>
            <a:pPr marL="0" indent="0">
              <a:buNone/>
            </a:pPr>
            <a:r>
              <a:rPr lang="en-US" dirty="0"/>
              <a:t>                      Placenta (A) : complete </a:t>
            </a:r>
            <a:r>
              <a:rPr lang="en-US" dirty="0" err="1"/>
              <a:t>hydatiform</a:t>
            </a:r>
            <a:r>
              <a:rPr lang="en-US" dirty="0"/>
              <a:t> mole</a:t>
            </a:r>
          </a:p>
          <a:p>
            <a:pPr marL="0" indent="0">
              <a:buNone/>
            </a:pPr>
            <a:r>
              <a:rPr lang="en-US" dirty="0"/>
              <a:t>                      Placenta (B) : No specific pathologic change</a:t>
            </a:r>
          </a:p>
          <a:p>
            <a:pPr marL="0" indent="0" algn="just">
              <a:buNone/>
            </a:pPr>
            <a:r>
              <a:rPr lang="en-US" dirty="0"/>
              <a:t>                      Fetus (B) : Male fetus compatible with 4-5 lunar months of       gestational age , shows no congenital anomaly</a:t>
            </a:r>
          </a:p>
          <a:p>
            <a:pPr algn="just"/>
            <a:r>
              <a:rPr lang="en-US" dirty="0"/>
              <a:t>In follow up she had decreasing pattern of  </a:t>
            </a:r>
            <a:r>
              <a:rPr lang="en-US" dirty="0" err="1"/>
              <a:t>hCG</a:t>
            </a:r>
            <a:r>
              <a:rPr lang="en-US" dirty="0"/>
              <a:t> titer , until negative </a:t>
            </a:r>
            <a:r>
              <a:rPr lang="en-US" dirty="0" err="1"/>
              <a:t>hCG</a:t>
            </a:r>
            <a:r>
              <a:rPr lang="en-US" dirty="0"/>
              <a:t>.</a:t>
            </a:r>
          </a:p>
        </p:txBody>
      </p:sp>
    </p:spTree>
    <p:extLst>
      <p:ext uri="{BB962C8B-B14F-4D97-AF65-F5344CB8AC3E}">
        <p14:creationId xmlns:p14="http://schemas.microsoft.com/office/powerpoint/2010/main" val="3676948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EDE50-8607-458E-9C2F-6D896C18E2C8}"/>
              </a:ext>
            </a:extLst>
          </p:cNvPr>
          <p:cNvSpPr>
            <a:spLocks noGrp="1"/>
          </p:cNvSpPr>
          <p:nvPr>
            <p:ph type="title"/>
          </p:nvPr>
        </p:nvSpPr>
        <p:spPr/>
        <p:txBody>
          <a:bodyPr/>
          <a:lstStyle/>
          <a:p>
            <a:r>
              <a:rPr lang="en-US" b="1" dirty="0">
                <a:solidFill>
                  <a:srgbClr val="C00000"/>
                </a:solidFill>
              </a:rPr>
              <a:t>                            Case -3 </a:t>
            </a:r>
          </a:p>
        </p:txBody>
      </p:sp>
      <p:sp>
        <p:nvSpPr>
          <p:cNvPr id="3" name="Content Placeholder 2">
            <a:extLst>
              <a:ext uri="{FF2B5EF4-FFF2-40B4-BE49-F238E27FC236}">
                <a16:creationId xmlns:a16="http://schemas.microsoft.com/office/drawing/2014/main" id="{6FC2C75C-C6EC-4BDC-92CC-A0109F32EACE}"/>
              </a:ext>
            </a:extLst>
          </p:cNvPr>
          <p:cNvSpPr>
            <a:spLocks noGrp="1"/>
          </p:cNvSpPr>
          <p:nvPr>
            <p:ph idx="1"/>
          </p:nvPr>
        </p:nvSpPr>
        <p:spPr/>
        <p:txBody>
          <a:bodyPr>
            <a:normAutofit/>
          </a:bodyPr>
          <a:lstStyle/>
          <a:p>
            <a:pPr marL="0" indent="0">
              <a:buNone/>
            </a:pPr>
            <a:r>
              <a:rPr lang="en-US" sz="3600" b="1" dirty="0"/>
              <a:t>                              </a:t>
            </a:r>
          </a:p>
          <a:p>
            <a:pPr marL="0" indent="0">
              <a:buNone/>
            </a:pPr>
            <a:r>
              <a:rPr lang="en-US" sz="3600" b="1" dirty="0"/>
              <a:t>                              Sad fetus syndrome :</a:t>
            </a:r>
          </a:p>
          <a:p>
            <a:pPr marL="0" indent="0">
              <a:buNone/>
            </a:pPr>
            <a:r>
              <a:rPr lang="en-US" sz="3600" b="1" dirty="0"/>
              <a:t>        </a:t>
            </a:r>
          </a:p>
          <a:p>
            <a:pPr marL="0" indent="0">
              <a:buNone/>
            </a:pPr>
            <a:r>
              <a:rPr lang="en-US" sz="3600" b="1" dirty="0"/>
              <a:t>               Partial Molar pregnancy with a live fetus </a:t>
            </a:r>
          </a:p>
        </p:txBody>
      </p:sp>
    </p:spTree>
    <p:extLst>
      <p:ext uri="{BB962C8B-B14F-4D97-AF65-F5344CB8AC3E}">
        <p14:creationId xmlns:p14="http://schemas.microsoft.com/office/powerpoint/2010/main" val="2879409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D6A92-8917-2FB2-E8F4-3A0BB748B871}"/>
              </a:ext>
            </a:extLst>
          </p:cNvPr>
          <p:cNvSpPr>
            <a:spLocks noGrp="1"/>
          </p:cNvSpPr>
          <p:nvPr>
            <p:ph type="title"/>
          </p:nvPr>
        </p:nvSpPr>
        <p:spPr/>
        <p:txBody>
          <a:bodyPr/>
          <a:lstStyle/>
          <a:p>
            <a:r>
              <a:rPr lang="en-US" dirty="0"/>
              <a:t>                      Case 3 </a:t>
            </a:r>
          </a:p>
        </p:txBody>
      </p:sp>
      <p:sp>
        <p:nvSpPr>
          <p:cNvPr id="3" name="Content Placeholder 2">
            <a:extLst>
              <a:ext uri="{FF2B5EF4-FFF2-40B4-BE49-F238E27FC236}">
                <a16:creationId xmlns:a16="http://schemas.microsoft.com/office/drawing/2014/main" id="{A10295A1-7849-2E86-CD2D-10AECD17F00F}"/>
              </a:ext>
            </a:extLst>
          </p:cNvPr>
          <p:cNvSpPr>
            <a:spLocks noGrp="1"/>
          </p:cNvSpPr>
          <p:nvPr>
            <p:ph idx="1"/>
          </p:nvPr>
        </p:nvSpPr>
        <p:spPr/>
        <p:txBody>
          <a:bodyPr>
            <a:normAutofit fontScale="92500" lnSpcReduction="10000"/>
          </a:bodyPr>
          <a:lstStyle/>
          <a:p>
            <a:r>
              <a:rPr lang="en-US" dirty="0"/>
              <a:t>A 35 y/o lady , G1 , with honey comb appearance of the placenta </a:t>
            </a:r>
          </a:p>
          <a:p>
            <a:r>
              <a:rPr lang="en-US" dirty="0"/>
              <a:t>Anomaly scan : totally normal</a:t>
            </a:r>
          </a:p>
          <a:p>
            <a:r>
              <a:rPr lang="en-US" dirty="0"/>
              <a:t>Amniocentesis : normal karyotype</a:t>
            </a:r>
          </a:p>
          <a:p>
            <a:r>
              <a:rPr lang="en-US" dirty="0"/>
              <a:t>Serial Ob sonography revealed no change in honey comb appearance of placenta</a:t>
            </a:r>
          </a:p>
          <a:p>
            <a:r>
              <a:rPr lang="en-US" dirty="0"/>
              <a:t>Patient was aware of possible complications and accepted all the risks.</a:t>
            </a:r>
          </a:p>
          <a:p>
            <a:r>
              <a:rPr lang="en-US" dirty="0"/>
              <a:t>Last OB </a:t>
            </a:r>
            <a:r>
              <a:rPr lang="en-US" dirty="0" err="1"/>
              <a:t>sono</a:t>
            </a:r>
            <a:r>
              <a:rPr lang="en-US" dirty="0"/>
              <a:t> : 34weeks +1 days</a:t>
            </a:r>
          </a:p>
          <a:p>
            <a:pPr marL="0" indent="0">
              <a:buNone/>
            </a:pPr>
            <a:r>
              <a:rPr lang="en-US" dirty="0"/>
              <a:t>                            EFW is on 57</a:t>
            </a:r>
            <a:r>
              <a:rPr lang="en-US" baseline="30000" dirty="0"/>
              <a:t>th</a:t>
            </a:r>
            <a:r>
              <a:rPr lang="en-US" dirty="0"/>
              <a:t> centile </a:t>
            </a:r>
          </a:p>
          <a:p>
            <a:pPr marL="0" indent="0">
              <a:buNone/>
            </a:pPr>
            <a:r>
              <a:rPr lang="en-US" dirty="0"/>
              <a:t>                            Fetal growth and doppler and AFI are normal</a:t>
            </a:r>
          </a:p>
          <a:p>
            <a:pPr marL="0" indent="0">
              <a:buNone/>
            </a:pPr>
            <a:r>
              <a:rPr lang="en-US" dirty="0"/>
              <a:t>                            placenta still has </a:t>
            </a:r>
            <a:r>
              <a:rPr lang="en-US" dirty="0" err="1"/>
              <a:t>hooney</a:t>
            </a:r>
            <a:r>
              <a:rPr lang="en-US" dirty="0"/>
              <a:t> comb appearance</a:t>
            </a:r>
          </a:p>
        </p:txBody>
      </p:sp>
    </p:spTree>
    <p:extLst>
      <p:ext uri="{BB962C8B-B14F-4D97-AF65-F5344CB8AC3E}">
        <p14:creationId xmlns:p14="http://schemas.microsoft.com/office/powerpoint/2010/main" val="2111696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16BFB-60AB-F344-FB97-E60D29BAD94B}"/>
              </a:ext>
            </a:extLst>
          </p:cNvPr>
          <p:cNvSpPr>
            <a:spLocks noGrp="1"/>
          </p:cNvSpPr>
          <p:nvPr>
            <p:ph type="title"/>
          </p:nvPr>
        </p:nvSpPr>
        <p:spPr/>
        <p:txBody>
          <a:bodyPr/>
          <a:lstStyle/>
          <a:p>
            <a:r>
              <a:rPr lang="en-US" dirty="0"/>
              <a:t>                      </a:t>
            </a:r>
            <a:r>
              <a:rPr lang="en-US" b="1" dirty="0">
                <a:solidFill>
                  <a:srgbClr val="C00000"/>
                </a:solidFill>
              </a:rPr>
              <a:t>Case - 3</a:t>
            </a:r>
          </a:p>
        </p:txBody>
      </p:sp>
      <p:sp>
        <p:nvSpPr>
          <p:cNvPr id="3" name="Content Placeholder 2">
            <a:extLst>
              <a:ext uri="{FF2B5EF4-FFF2-40B4-BE49-F238E27FC236}">
                <a16:creationId xmlns:a16="http://schemas.microsoft.com/office/drawing/2014/main" id="{3B113106-7F18-4EF9-EEFA-DCD87781A21E}"/>
              </a:ext>
            </a:extLst>
          </p:cNvPr>
          <p:cNvSpPr>
            <a:spLocks noGrp="1"/>
          </p:cNvSpPr>
          <p:nvPr>
            <p:ph idx="1"/>
          </p:nvPr>
        </p:nvSpPr>
        <p:spPr/>
        <p:txBody>
          <a:bodyPr/>
          <a:lstStyle/>
          <a:p>
            <a:r>
              <a:rPr lang="en-US" dirty="0"/>
              <a:t>Termination was done in GA :  37 WKS </a:t>
            </a:r>
          </a:p>
          <a:p>
            <a:r>
              <a:rPr lang="en-US" dirty="0"/>
              <a:t>Pathology of placenta : Partial mole ,UMBLICAL CORD 3 </a:t>
            </a:r>
            <a:r>
              <a:rPr lang="en-US" dirty="0" err="1"/>
              <a:t>Vesseles</a:t>
            </a:r>
            <a:r>
              <a:rPr lang="en-US" dirty="0"/>
              <a:t>.</a:t>
            </a:r>
          </a:p>
          <a:p>
            <a:r>
              <a:rPr lang="en-US" dirty="0"/>
              <a:t>Patient was under follow up with serial </a:t>
            </a:r>
            <a:r>
              <a:rPr lang="en-US" dirty="0" err="1"/>
              <a:t>hCG</a:t>
            </a:r>
            <a:r>
              <a:rPr lang="en-US" dirty="0"/>
              <a:t> titers until negative.</a:t>
            </a:r>
          </a:p>
        </p:txBody>
      </p:sp>
    </p:spTree>
    <p:extLst>
      <p:ext uri="{BB962C8B-B14F-4D97-AF65-F5344CB8AC3E}">
        <p14:creationId xmlns:p14="http://schemas.microsoft.com/office/powerpoint/2010/main" val="3091985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86E2D-4058-029C-6A42-19496C1E5FB4}"/>
              </a:ext>
            </a:extLst>
          </p:cNvPr>
          <p:cNvSpPr>
            <a:spLocks noGrp="1"/>
          </p:cNvSpPr>
          <p:nvPr>
            <p:ph type="title"/>
          </p:nvPr>
        </p:nvSpPr>
        <p:spPr/>
        <p:txBody>
          <a:bodyPr>
            <a:normAutofit/>
          </a:bodyPr>
          <a:lstStyle/>
          <a:p>
            <a:pPr algn="ctr"/>
            <a:r>
              <a:rPr lang="en-US" sz="4400" b="1" i="1" dirty="0"/>
              <a:t>Case Presentation </a:t>
            </a:r>
            <a:br>
              <a:rPr lang="en-US" sz="4400" b="1" i="1" dirty="0"/>
            </a:br>
            <a:r>
              <a:rPr lang="en-US" sz="4400" b="1" i="1" dirty="0"/>
              <a:t>(4)</a:t>
            </a:r>
          </a:p>
        </p:txBody>
      </p:sp>
      <p:sp>
        <p:nvSpPr>
          <p:cNvPr id="4" name="Content Placeholder 3">
            <a:extLst>
              <a:ext uri="{FF2B5EF4-FFF2-40B4-BE49-F238E27FC236}">
                <a16:creationId xmlns:a16="http://schemas.microsoft.com/office/drawing/2014/main" id="{7975CB20-AD04-470B-876C-53AD8243CA6A}"/>
              </a:ext>
            </a:extLst>
          </p:cNvPr>
          <p:cNvSpPr>
            <a:spLocks noGrp="1"/>
          </p:cNvSpPr>
          <p:nvPr>
            <p:ph idx="1"/>
          </p:nvPr>
        </p:nvSpPr>
        <p:spPr/>
        <p:txBody>
          <a:bodyPr/>
          <a:lstStyle/>
          <a:p>
            <a:pPr marL="0" indent="0">
              <a:buNone/>
            </a:pPr>
            <a:r>
              <a:rPr lang="en-US" dirty="0"/>
              <a:t>                  </a:t>
            </a:r>
          </a:p>
          <a:p>
            <a:endParaRPr lang="en-US" dirty="0"/>
          </a:p>
          <a:p>
            <a:endParaRPr lang="en-US" dirty="0"/>
          </a:p>
          <a:p>
            <a:pPr marL="0" indent="0">
              <a:buNone/>
            </a:pPr>
            <a:r>
              <a:rPr lang="en-US" b="1" dirty="0">
                <a:solidFill>
                  <a:srgbClr val="C00000"/>
                </a:solidFill>
              </a:rPr>
              <a:t>                                 </a:t>
            </a:r>
            <a:r>
              <a:rPr lang="en-US" sz="4000" b="1" dirty="0">
                <a:solidFill>
                  <a:srgbClr val="C00000"/>
                </a:solidFill>
              </a:rPr>
              <a:t>CHORIOCARCINOMA</a:t>
            </a:r>
          </a:p>
        </p:txBody>
      </p:sp>
    </p:spTree>
    <p:extLst>
      <p:ext uri="{BB962C8B-B14F-4D97-AF65-F5344CB8AC3E}">
        <p14:creationId xmlns:p14="http://schemas.microsoft.com/office/powerpoint/2010/main" val="2130545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80E8E-D395-0C2E-D43A-77217F2C3977}"/>
              </a:ext>
            </a:extLst>
          </p:cNvPr>
          <p:cNvSpPr>
            <a:spLocks noGrp="1"/>
          </p:cNvSpPr>
          <p:nvPr>
            <p:ph type="ctrTitle" idx="4294967295"/>
          </p:nvPr>
        </p:nvSpPr>
        <p:spPr>
          <a:xfrm>
            <a:off x="0" y="1122363"/>
            <a:ext cx="9144000" cy="4895156"/>
          </a:xfrm>
        </p:spPr>
        <p:txBody>
          <a:bodyPr>
            <a:normAutofit/>
          </a:bodyPr>
          <a:lstStyle/>
          <a:p>
            <a:pPr algn="ctr"/>
            <a:r>
              <a:rPr lang="en-US" sz="5300" b="1" dirty="0"/>
              <a:t>Gestational Trophoblastic Disease</a:t>
            </a:r>
            <a:br>
              <a:rPr lang="en-US" dirty="0"/>
            </a:br>
            <a:br>
              <a:rPr lang="en-US" sz="4000" dirty="0">
                <a:solidFill>
                  <a:srgbClr val="00B050"/>
                </a:solidFill>
              </a:rPr>
            </a:br>
            <a:r>
              <a:rPr lang="en-US" sz="4000" b="1" dirty="0" err="1">
                <a:solidFill>
                  <a:srgbClr val="00B050"/>
                </a:solidFill>
              </a:rPr>
              <a:t>Dr.F.S.Najib</a:t>
            </a:r>
            <a:br>
              <a:rPr lang="en-US" sz="3200" b="1" dirty="0">
                <a:solidFill>
                  <a:srgbClr val="C00000"/>
                </a:solidFill>
              </a:rPr>
            </a:br>
            <a:r>
              <a:rPr lang="en-US" sz="3200" b="1" dirty="0">
                <a:solidFill>
                  <a:srgbClr val="C00000"/>
                </a:solidFill>
              </a:rPr>
              <a:t>gyn oncologist</a:t>
            </a:r>
            <a:br>
              <a:rPr lang="en-US" sz="3200" b="1" dirty="0">
                <a:solidFill>
                  <a:srgbClr val="C00000"/>
                </a:solidFill>
              </a:rPr>
            </a:br>
            <a:r>
              <a:rPr lang="en-US" sz="3200" b="1" dirty="0">
                <a:solidFill>
                  <a:srgbClr val="C00000"/>
                </a:solidFill>
              </a:rPr>
              <a:t>Associate Professor </a:t>
            </a:r>
            <a:br>
              <a:rPr lang="en-US" sz="3200" b="1" dirty="0">
                <a:solidFill>
                  <a:srgbClr val="C00000"/>
                </a:solidFill>
              </a:rPr>
            </a:br>
            <a:r>
              <a:rPr lang="en-US" sz="3200" b="1" dirty="0">
                <a:solidFill>
                  <a:srgbClr val="C00000"/>
                </a:solidFill>
              </a:rPr>
              <a:t>SUMS</a:t>
            </a:r>
          </a:p>
        </p:txBody>
      </p:sp>
    </p:spTree>
    <p:extLst>
      <p:ext uri="{BB962C8B-B14F-4D97-AF65-F5344CB8AC3E}">
        <p14:creationId xmlns:p14="http://schemas.microsoft.com/office/powerpoint/2010/main" val="2832251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B8011-CD66-23CA-981F-14F48714CD64}"/>
              </a:ext>
            </a:extLst>
          </p:cNvPr>
          <p:cNvSpPr>
            <a:spLocks noGrp="1"/>
          </p:cNvSpPr>
          <p:nvPr>
            <p:ph type="title"/>
          </p:nvPr>
        </p:nvSpPr>
        <p:spPr/>
        <p:txBody>
          <a:bodyPr/>
          <a:lstStyle/>
          <a:p>
            <a:r>
              <a:rPr lang="en-US" b="1" dirty="0">
                <a:solidFill>
                  <a:srgbClr val="C00000"/>
                </a:solidFill>
              </a:rPr>
              <a:t>                         Case - 4</a:t>
            </a:r>
          </a:p>
        </p:txBody>
      </p:sp>
      <p:sp>
        <p:nvSpPr>
          <p:cNvPr id="3" name="Content Placeholder 2">
            <a:extLst>
              <a:ext uri="{FF2B5EF4-FFF2-40B4-BE49-F238E27FC236}">
                <a16:creationId xmlns:a16="http://schemas.microsoft.com/office/drawing/2014/main" id="{B55D991A-CA2E-34CD-781F-D1C125E1F58D}"/>
              </a:ext>
            </a:extLst>
          </p:cNvPr>
          <p:cNvSpPr>
            <a:spLocks noGrp="1"/>
          </p:cNvSpPr>
          <p:nvPr>
            <p:ph idx="1"/>
          </p:nvPr>
        </p:nvSpPr>
        <p:spPr/>
        <p:txBody>
          <a:bodyPr/>
          <a:lstStyle/>
          <a:p>
            <a:r>
              <a:rPr lang="en-US" dirty="0"/>
              <a:t>A 21 y/0 lady , G1L1 , presented with heavy vaginal bleeding , lower abdominal pain , and low back pain</a:t>
            </a:r>
          </a:p>
          <a:p>
            <a:r>
              <a:rPr lang="en-US" b="1" dirty="0"/>
              <a:t>Vital signs </a:t>
            </a:r>
            <a:r>
              <a:rPr lang="en-US" dirty="0"/>
              <a:t>: BP 90/60 , PR : 120 , TEMP. : 36.9</a:t>
            </a:r>
          </a:p>
          <a:p>
            <a:r>
              <a:rPr lang="en-US" dirty="0"/>
              <a:t>(+) </a:t>
            </a:r>
            <a:r>
              <a:rPr lang="en-US" dirty="0" err="1"/>
              <a:t>Hx</a:t>
            </a:r>
            <a:r>
              <a:rPr lang="en-US" dirty="0"/>
              <a:t> of spotting and intermittent clot passing over last 15 days </a:t>
            </a:r>
          </a:p>
          <a:p>
            <a:r>
              <a:rPr lang="en-US" b="1" dirty="0"/>
              <a:t>PMHx</a:t>
            </a:r>
            <a:r>
              <a:rPr lang="en-US" dirty="0"/>
              <a:t> : nothing significant </a:t>
            </a:r>
          </a:p>
          <a:p>
            <a:r>
              <a:rPr lang="en-US" b="1" dirty="0" err="1"/>
              <a:t>PSHx</a:t>
            </a:r>
            <a:r>
              <a:rPr lang="en-US" dirty="0"/>
              <a:t> : C/S 32 months PTA</a:t>
            </a:r>
          </a:p>
          <a:p>
            <a:r>
              <a:rPr lang="en-US" b="1" dirty="0"/>
              <a:t>P/E </a:t>
            </a:r>
            <a:r>
              <a:rPr lang="en-US" dirty="0"/>
              <a:t>: a fused solid cervical mass with an irregular border measuring about 7 × 7 cm.</a:t>
            </a:r>
          </a:p>
        </p:txBody>
      </p:sp>
    </p:spTree>
    <p:extLst>
      <p:ext uri="{BB962C8B-B14F-4D97-AF65-F5344CB8AC3E}">
        <p14:creationId xmlns:p14="http://schemas.microsoft.com/office/powerpoint/2010/main" val="3790074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94FB99-4CA5-F362-BB59-526BC9E9536F}"/>
              </a:ext>
            </a:extLst>
          </p:cNvPr>
          <p:cNvSpPr>
            <a:spLocks noGrp="1"/>
          </p:cNvSpPr>
          <p:nvPr>
            <p:ph idx="4294967295"/>
          </p:nvPr>
        </p:nvSpPr>
        <p:spPr>
          <a:xfrm>
            <a:off x="465412" y="925351"/>
            <a:ext cx="10050187" cy="5251612"/>
          </a:xfrm>
        </p:spPr>
        <p:txBody>
          <a:bodyPr>
            <a:normAutofit/>
          </a:bodyPr>
          <a:lstStyle/>
          <a:p>
            <a:r>
              <a:rPr lang="en-US" b="1" dirty="0"/>
              <a:t>TVS</a:t>
            </a:r>
            <a:r>
              <a:rPr lang="en-US" dirty="0"/>
              <a:t> : a 99 × 78 mm heterogeneous structure in the body of uterus and cervix with multiple small internal cysts suggestive of mole with invasion to the underlying myometrium and prominent vascularity highly suggestive of arteriovenous malformations (AVM). Also evidence of pressure effect on the posterior wall of the bladder.</a:t>
            </a:r>
          </a:p>
          <a:p>
            <a:r>
              <a:rPr lang="en-US" b="1" dirty="0"/>
              <a:t>PELVIC MRI </a:t>
            </a:r>
            <a:r>
              <a:rPr lang="en-US" dirty="0"/>
              <a:t>: A malignant looking  lesion measuring about 103×94×89mm with hemorrhagic area and central necrosis in middle and lower segments of uterus and cervix with extension to the entire thickness of myometrium. The mass had pressure effect on posterior wall of bladder with possibility of invasive mole.</a:t>
            </a:r>
          </a:p>
          <a:p>
            <a:endParaRPr lang="en-US" dirty="0"/>
          </a:p>
          <a:p>
            <a:pPr marL="0" indent="0">
              <a:buNone/>
            </a:pPr>
            <a:endParaRPr lang="en-US" dirty="0"/>
          </a:p>
        </p:txBody>
      </p:sp>
    </p:spTree>
    <p:extLst>
      <p:ext uri="{BB962C8B-B14F-4D97-AF65-F5344CB8AC3E}">
        <p14:creationId xmlns:p14="http://schemas.microsoft.com/office/powerpoint/2010/main" val="3674008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DF2E35-47AD-4C15-3070-10489E11F57A}"/>
              </a:ext>
            </a:extLst>
          </p:cNvPr>
          <p:cNvSpPr>
            <a:spLocks noGrp="1"/>
          </p:cNvSpPr>
          <p:nvPr>
            <p:ph idx="4294967295"/>
          </p:nvPr>
        </p:nvSpPr>
        <p:spPr>
          <a:xfrm>
            <a:off x="602298" y="1483847"/>
            <a:ext cx="9913301" cy="5272856"/>
          </a:xfrm>
        </p:spPr>
        <p:txBody>
          <a:bodyPr/>
          <a:lstStyle/>
          <a:p>
            <a:r>
              <a:rPr lang="en-US" dirty="0" err="1"/>
              <a:t>hCG</a:t>
            </a:r>
            <a:r>
              <a:rPr lang="en-US" dirty="0"/>
              <a:t> titer : 801,200 , </a:t>
            </a:r>
          </a:p>
          <a:p>
            <a:r>
              <a:rPr lang="en-US" dirty="0"/>
              <a:t>Hb: 8.8</a:t>
            </a:r>
          </a:p>
          <a:p>
            <a:r>
              <a:rPr lang="en-US" dirty="0"/>
              <a:t>After fluid resuscitation , she was transferred to the OR , and </a:t>
            </a:r>
            <a:r>
              <a:rPr lang="en-US" dirty="0" err="1"/>
              <a:t>TAH+bilat</a:t>
            </a:r>
            <a:r>
              <a:rPr lang="en-US" dirty="0"/>
              <a:t>. Salpingectomy was done for her.</a:t>
            </a:r>
          </a:p>
          <a:p>
            <a:r>
              <a:rPr lang="en-US" b="1" dirty="0"/>
              <a:t>Findings</a:t>
            </a:r>
            <a:r>
              <a:rPr lang="en-US" dirty="0"/>
              <a:t> : a hemorrhagic and necrotic mass measuring 6 × 5 × 5 cm in the lower uterine segment with extension to the cervix.</a:t>
            </a:r>
          </a:p>
          <a:p>
            <a:endParaRPr lang="en-US" dirty="0"/>
          </a:p>
        </p:txBody>
      </p:sp>
    </p:spTree>
    <p:extLst>
      <p:ext uri="{BB962C8B-B14F-4D97-AF65-F5344CB8AC3E}">
        <p14:creationId xmlns:p14="http://schemas.microsoft.com/office/powerpoint/2010/main" val="2155078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1DD78A1-DAD1-45FB-7D43-9E4D66BBFDCA}"/>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691913" y="817316"/>
            <a:ext cx="7785100" cy="5599112"/>
          </a:xfrm>
        </p:spPr>
      </p:pic>
    </p:spTree>
    <p:extLst>
      <p:ext uri="{BB962C8B-B14F-4D97-AF65-F5344CB8AC3E}">
        <p14:creationId xmlns:p14="http://schemas.microsoft.com/office/powerpoint/2010/main" val="739038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AA5197-3C8D-D3E2-3510-E99D96992055}"/>
              </a:ext>
            </a:extLst>
          </p:cNvPr>
          <p:cNvSpPr>
            <a:spLocks noGrp="1"/>
          </p:cNvSpPr>
          <p:nvPr>
            <p:ph idx="4294967295"/>
          </p:nvPr>
        </p:nvSpPr>
        <p:spPr>
          <a:xfrm>
            <a:off x="733710" y="2168277"/>
            <a:ext cx="9781890" cy="4599377"/>
          </a:xfrm>
        </p:spPr>
        <p:txBody>
          <a:bodyPr/>
          <a:lstStyle/>
          <a:p>
            <a:r>
              <a:rPr lang="en-US" b="1" dirty="0"/>
              <a:t>Pathology</a:t>
            </a:r>
            <a:r>
              <a:rPr lang="en-US" dirty="0"/>
              <a:t> :  Tumor consists of sheets of cytotrophoblast, intermediate trophoblasts, and </a:t>
            </a:r>
            <a:r>
              <a:rPr lang="en-US" dirty="0" err="1"/>
              <a:t>syncytiotrophoblasts</a:t>
            </a:r>
            <a:r>
              <a:rPr lang="en-US" dirty="0"/>
              <a:t> with enlarged atypical nuclei and numerous mitotic figures. No placental villi are found.</a:t>
            </a:r>
          </a:p>
          <a:p>
            <a:r>
              <a:rPr lang="en-US" sz="4000" b="1" i="1" dirty="0"/>
              <a:t>CHORIOCARCINOMA</a:t>
            </a:r>
          </a:p>
        </p:txBody>
      </p:sp>
    </p:spTree>
    <p:extLst>
      <p:ext uri="{BB962C8B-B14F-4D97-AF65-F5344CB8AC3E}">
        <p14:creationId xmlns:p14="http://schemas.microsoft.com/office/powerpoint/2010/main" val="232333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39ABA4-3F17-4B86-665C-B787E7186F84}"/>
              </a:ext>
            </a:extLst>
          </p:cNvPr>
          <p:cNvSpPr>
            <a:spLocks noGrp="1"/>
          </p:cNvSpPr>
          <p:nvPr>
            <p:ph idx="4294967295"/>
          </p:nvPr>
        </p:nvSpPr>
        <p:spPr>
          <a:xfrm>
            <a:off x="996532" y="2392771"/>
            <a:ext cx="9519068" cy="3784192"/>
          </a:xfrm>
        </p:spPr>
        <p:txBody>
          <a:bodyPr/>
          <a:lstStyle/>
          <a:p>
            <a:r>
              <a:rPr lang="en-US" b="1" dirty="0"/>
              <a:t>CHEST CT </a:t>
            </a:r>
            <a:r>
              <a:rPr lang="en-US" dirty="0"/>
              <a:t>: Bilateral multiple different-sized lung nodules in both lung fields which is  suggestive of metastasis.</a:t>
            </a:r>
          </a:p>
          <a:p>
            <a:pPr marL="0" indent="0">
              <a:buNone/>
            </a:pPr>
            <a:endParaRPr lang="en-US" dirty="0"/>
          </a:p>
        </p:txBody>
      </p:sp>
    </p:spTree>
    <p:extLst>
      <p:ext uri="{BB962C8B-B14F-4D97-AF65-F5344CB8AC3E}">
        <p14:creationId xmlns:p14="http://schemas.microsoft.com/office/powerpoint/2010/main" val="28294220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3BDCE5-F756-4113-F2D7-A89DFBF53A15}"/>
              </a:ext>
            </a:extLst>
          </p:cNvPr>
          <p:cNvSpPr>
            <a:spLocks noGrp="1"/>
          </p:cNvSpPr>
          <p:nvPr>
            <p:ph idx="4294967295"/>
          </p:nvPr>
        </p:nvSpPr>
        <p:spPr>
          <a:xfrm>
            <a:off x="0" y="1825625"/>
            <a:ext cx="10515600" cy="4351338"/>
          </a:xfrm>
        </p:spPr>
        <p:txBody>
          <a:bodyPr>
            <a:normAutofit/>
          </a:bodyPr>
          <a:lstStyle/>
          <a:p>
            <a:pPr marL="0" indent="0" algn="ctr">
              <a:buNone/>
            </a:pPr>
            <a:r>
              <a:rPr lang="en-US" sz="4800" dirty="0"/>
              <a:t>STAGE </a:t>
            </a:r>
          </a:p>
          <a:p>
            <a:pPr marL="0" indent="0" algn="ctr">
              <a:buNone/>
            </a:pPr>
            <a:r>
              <a:rPr lang="en-US" sz="4800" dirty="0"/>
              <a:t>III</a:t>
            </a:r>
          </a:p>
          <a:p>
            <a:pPr marL="0" indent="0" algn="ctr">
              <a:buNone/>
            </a:pPr>
            <a:r>
              <a:rPr lang="en-US" sz="4800" dirty="0"/>
              <a:t>SCORE</a:t>
            </a:r>
          </a:p>
          <a:p>
            <a:pPr marL="0" indent="0" algn="ctr">
              <a:buNone/>
            </a:pPr>
            <a:r>
              <a:rPr lang="en-US" sz="4800" dirty="0"/>
              <a:t>&gt;7</a:t>
            </a:r>
          </a:p>
        </p:txBody>
      </p:sp>
    </p:spTree>
    <p:extLst>
      <p:ext uri="{BB962C8B-B14F-4D97-AF65-F5344CB8AC3E}">
        <p14:creationId xmlns:p14="http://schemas.microsoft.com/office/powerpoint/2010/main" val="2342757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693EF4-A057-AF3C-0AC1-1A16A67ABA5C}"/>
              </a:ext>
            </a:extLst>
          </p:cNvPr>
          <p:cNvSpPr>
            <a:spLocks noGrp="1"/>
          </p:cNvSpPr>
          <p:nvPr>
            <p:ph idx="4294967295"/>
          </p:nvPr>
        </p:nvSpPr>
        <p:spPr>
          <a:xfrm>
            <a:off x="706333" y="1825625"/>
            <a:ext cx="9809266" cy="4351338"/>
          </a:xfrm>
        </p:spPr>
        <p:txBody>
          <a:bodyPr>
            <a:normAutofit/>
          </a:bodyPr>
          <a:lstStyle/>
          <a:p>
            <a:r>
              <a:rPr lang="en-US" dirty="0"/>
              <a:t>Patient received 8 courses of EMACO with serial </a:t>
            </a:r>
            <a:r>
              <a:rPr lang="en-US" dirty="0" err="1"/>
              <a:t>hCG</a:t>
            </a:r>
            <a:r>
              <a:rPr lang="en-US" dirty="0"/>
              <a:t> titers of 115 , 120 , 80 , 28 .</a:t>
            </a:r>
          </a:p>
          <a:p>
            <a:r>
              <a:rPr lang="en-US" dirty="0"/>
              <a:t> After six courses of chemotherapy </a:t>
            </a:r>
            <a:r>
              <a:rPr lang="en-US" dirty="0" err="1"/>
              <a:t>hCG</a:t>
            </a:r>
            <a:r>
              <a:rPr lang="en-US" dirty="0"/>
              <a:t> titer remained in the plateau level of 165 , so after metastasis work ups regimen was changed to EMAEP.</a:t>
            </a:r>
          </a:p>
          <a:p>
            <a:r>
              <a:rPr lang="en-US" dirty="0"/>
              <a:t>After one course of EMAEP , patient hesitated further follow up due to COVID pandemic.</a:t>
            </a:r>
          </a:p>
          <a:p>
            <a:r>
              <a:rPr lang="en-US" dirty="0"/>
              <a:t>After 2 months of latency, she presented with slurred speech, left lower extremity hemiparesis, and the B-</a:t>
            </a:r>
            <a:r>
              <a:rPr lang="en-US" dirty="0" err="1"/>
              <a:t>hCG</a:t>
            </a:r>
            <a:r>
              <a:rPr lang="en-US" dirty="0"/>
              <a:t> level was raised to 90000</a:t>
            </a:r>
          </a:p>
          <a:p>
            <a:pPr marL="0" indent="0">
              <a:buNone/>
            </a:pPr>
            <a:endParaRPr lang="en-US" dirty="0"/>
          </a:p>
        </p:txBody>
      </p:sp>
    </p:spTree>
    <p:extLst>
      <p:ext uri="{BB962C8B-B14F-4D97-AF65-F5344CB8AC3E}">
        <p14:creationId xmlns:p14="http://schemas.microsoft.com/office/powerpoint/2010/main" val="3175441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779B14-A15E-2F8E-BA64-C382DA19BD4C}"/>
              </a:ext>
            </a:extLst>
          </p:cNvPr>
          <p:cNvSpPr>
            <a:spLocks noGrp="1"/>
          </p:cNvSpPr>
          <p:nvPr>
            <p:ph idx="4294967295"/>
          </p:nvPr>
        </p:nvSpPr>
        <p:spPr>
          <a:xfrm>
            <a:off x="958204" y="1825625"/>
            <a:ext cx="9557396" cy="4351338"/>
          </a:xfrm>
        </p:spPr>
        <p:txBody>
          <a:bodyPr>
            <a:normAutofit/>
          </a:bodyPr>
          <a:lstStyle/>
          <a:p>
            <a:r>
              <a:rPr lang="en-US" b="1" dirty="0"/>
              <a:t>Brain MRI </a:t>
            </a:r>
            <a:r>
              <a:rPr lang="en-US" dirty="0"/>
              <a:t>: multiple brain metastases</a:t>
            </a:r>
          </a:p>
          <a:p>
            <a:r>
              <a:rPr lang="en-US" dirty="0"/>
              <a:t>EMAEP regimen was continued with </a:t>
            </a:r>
            <a:r>
              <a:rPr lang="en-US" dirty="0" err="1"/>
              <a:t>Mtx</a:t>
            </a:r>
            <a:r>
              <a:rPr lang="en-US" dirty="0"/>
              <a:t> dose of 1000mg/m2 ,and brain radiation therapy was started for her.</a:t>
            </a:r>
          </a:p>
          <a:p>
            <a:r>
              <a:rPr lang="en-US" dirty="0"/>
              <a:t>Two days after second session of radiotherapy, she faced a decreased LOC and inability to walk.</a:t>
            </a:r>
          </a:p>
          <a:p>
            <a:r>
              <a:rPr lang="en-US" dirty="0"/>
              <a:t> Due to hemorrhage in the posterior fossa lesion of the brain, emergency resection of lesion was performed.</a:t>
            </a:r>
          </a:p>
          <a:p>
            <a:r>
              <a:rPr lang="en-US" dirty="0"/>
              <a:t>Afterwards , she received  the remaining sessions of radiotherapy. </a:t>
            </a:r>
          </a:p>
          <a:p>
            <a:endParaRPr lang="en-US" dirty="0"/>
          </a:p>
        </p:txBody>
      </p:sp>
    </p:spTree>
    <p:extLst>
      <p:ext uri="{BB962C8B-B14F-4D97-AF65-F5344CB8AC3E}">
        <p14:creationId xmlns:p14="http://schemas.microsoft.com/office/powerpoint/2010/main" val="1548336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C119D-7CB9-41CF-B374-057E9524088E}"/>
              </a:ext>
            </a:extLst>
          </p:cNvPr>
          <p:cNvSpPr>
            <a:spLocks noGrp="1"/>
          </p:cNvSpPr>
          <p:nvPr>
            <p:ph type="title"/>
          </p:nvPr>
        </p:nvSpPr>
        <p:spPr/>
        <p:txBody>
          <a:bodyPr/>
          <a:lstStyle/>
          <a:p>
            <a:r>
              <a:rPr lang="en-US" dirty="0"/>
              <a:t>               Quiescent GTN</a:t>
            </a:r>
          </a:p>
        </p:txBody>
      </p:sp>
      <p:sp>
        <p:nvSpPr>
          <p:cNvPr id="3" name="Content Placeholder 2">
            <a:extLst>
              <a:ext uri="{FF2B5EF4-FFF2-40B4-BE49-F238E27FC236}">
                <a16:creationId xmlns:a16="http://schemas.microsoft.com/office/drawing/2014/main" id="{A77CB4F9-1116-425E-BA35-8231882F46B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0140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A1841-CCA3-4219-90E6-0B8509304103}"/>
              </a:ext>
            </a:extLst>
          </p:cNvPr>
          <p:cNvSpPr>
            <a:spLocks noGrp="1"/>
          </p:cNvSpPr>
          <p:nvPr>
            <p:ph type="title"/>
          </p:nvPr>
        </p:nvSpPr>
        <p:spPr/>
        <p:txBody>
          <a:bodyPr/>
          <a:lstStyle/>
          <a:p>
            <a:r>
              <a:rPr lang="en-US" b="1" dirty="0"/>
              <a:t>                                GTD</a:t>
            </a:r>
          </a:p>
        </p:txBody>
      </p:sp>
      <p:sp>
        <p:nvSpPr>
          <p:cNvPr id="3" name="Content Placeholder 2">
            <a:extLst>
              <a:ext uri="{FF2B5EF4-FFF2-40B4-BE49-F238E27FC236}">
                <a16:creationId xmlns:a16="http://schemas.microsoft.com/office/drawing/2014/main" id="{9715D264-6841-47F7-BAC2-28ADF668C184}"/>
              </a:ext>
            </a:extLst>
          </p:cNvPr>
          <p:cNvSpPr>
            <a:spLocks noGrp="1"/>
          </p:cNvSpPr>
          <p:nvPr>
            <p:ph idx="1"/>
          </p:nvPr>
        </p:nvSpPr>
        <p:spPr/>
        <p:txBody>
          <a:bodyPr/>
          <a:lstStyle/>
          <a:p>
            <a:r>
              <a:rPr lang="en-US" b="1" dirty="0">
                <a:solidFill>
                  <a:srgbClr val="00B050"/>
                </a:solidFill>
              </a:rPr>
              <a:t>Benign </a:t>
            </a:r>
            <a:r>
              <a:rPr lang="en-US" dirty="0"/>
              <a:t>: Molar pregnancy ,partial or complete mole</a:t>
            </a:r>
          </a:p>
          <a:p>
            <a:r>
              <a:rPr lang="en-US" b="1" dirty="0">
                <a:solidFill>
                  <a:srgbClr val="00B050"/>
                </a:solidFill>
              </a:rPr>
              <a:t>Malignant :</a:t>
            </a:r>
          </a:p>
          <a:p>
            <a:pPr>
              <a:buFontTx/>
              <a:buChar char="-"/>
            </a:pPr>
            <a:r>
              <a:rPr lang="en-US" b="1" dirty="0">
                <a:solidFill>
                  <a:srgbClr val="0070C0"/>
                </a:solidFill>
              </a:rPr>
              <a:t>locally invasive  </a:t>
            </a:r>
            <a:r>
              <a:rPr lang="en-US" dirty="0"/>
              <a:t>: Invasive mole</a:t>
            </a:r>
          </a:p>
          <a:p>
            <a:pPr>
              <a:buFontTx/>
              <a:buChar char="-"/>
            </a:pPr>
            <a:r>
              <a:rPr lang="en-US" b="1" dirty="0">
                <a:solidFill>
                  <a:srgbClr val="0070C0"/>
                </a:solidFill>
              </a:rPr>
              <a:t>Intermediate trophoblastic tumor </a:t>
            </a:r>
            <a:r>
              <a:rPr lang="en-US" dirty="0"/>
              <a:t>: PSTT/ETT</a:t>
            </a:r>
          </a:p>
          <a:p>
            <a:pPr marL="0" indent="0">
              <a:buNone/>
            </a:pPr>
            <a:r>
              <a:rPr lang="en-US" b="1" dirty="0">
                <a:solidFill>
                  <a:srgbClr val="0070C0"/>
                </a:solidFill>
              </a:rPr>
              <a:t>- Choriocarcinoma</a:t>
            </a:r>
            <a:r>
              <a:rPr lang="en-US" dirty="0"/>
              <a:t> </a:t>
            </a:r>
          </a:p>
          <a:p>
            <a:endParaRPr lang="en-US" dirty="0"/>
          </a:p>
        </p:txBody>
      </p:sp>
    </p:spTree>
    <p:extLst>
      <p:ext uri="{BB962C8B-B14F-4D97-AF65-F5344CB8AC3E}">
        <p14:creationId xmlns:p14="http://schemas.microsoft.com/office/powerpoint/2010/main" val="18711395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0B37F-7174-4927-9DE6-BBD90FDD33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7D1BF13-FAAA-4F81-990E-46CDC908D23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05892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E187A-B800-4A7B-AD24-175B0B9CCA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E82E5D3-6FF8-4399-8DCD-5793488941B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90860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E8BB0-3D45-4EBA-82BE-C0BB825CFDC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F6406B6-EDE9-40D4-980D-DAF7420AA36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768199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A3155-79ED-4C86-B073-16BC9FCDF0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AD16E20-262B-4040-B8EC-518AE6DB58F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65302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842CB-E166-4005-A90F-CAA0D027E2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385FCB-754D-4656-AC28-A8DC4D39441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16904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8F623-ACEF-4343-B007-736F1C682A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A3D4444-9C58-45E7-BD3F-58B834E22F3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498840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98714-5BF7-47E0-ADF8-84318F4DBE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A7B098-0057-4544-9622-533F217160C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55686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C7E54-D003-47FC-9CBE-A932F33ABC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E537AA-3E36-49D3-847B-0E064FF79BF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025726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388ED-D69E-4E72-BF75-35876C7A283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9421E1-BBB7-429A-8A0D-5802280EDEE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15557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28901-2FA1-9B23-1715-19D3F14172C4}"/>
              </a:ext>
            </a:extLst>
          </p:cNvPr>
          <p:cNvSpPr>
            <a:spLocks noGrp="1"/>
          </p:cNvSpPr>
          <p:nvPr>
            <p:ph type="title"/>
          </p:nvPr>
        </p:nvSpPr>
        <p:spPr/>
        <p:txBody>
          <a:bodyPr>
            <a:normAutofit/>
          </a:bodyPr>
          <a:lstStyle/>
          <a:p>
            <a:pPr algn="ctr"/>
            <a:r>
              <a:rPr lang="en-US" sz="5400" b="1" i="1" dirty="0" err="1"/>
              <a:t>Hydatiform</a:t>
            </a:r>
            <a:r>
              <a:rPr lang="en-US" sz="5400" b="1" i="1" dirty="0"/>
              <a:t> Mole </a:t>
            </a:r>
          </a:p>
        </p:txBody>
      </p:sp>
      <p:sp>
        <p:nvSpPr>
          <p:cNvPr id="3" name="Content Placeholder 2">
            <a:extLst>
              <a:ext uri="{FF2B5EF4-FFF2-40B4-BE49-F238E27FC236}">
                <a16:creationId xmlns:a16="http://schemas.microsoft.com/office/drawing/2014/main" id="{32EEF516-70CE-7748-A121-5E2687187B74}"/>
              </a:ext>
            </a:extLst>
          </p:cNvPr>
          <p:cNvSpPr>
            <a:spLocks noGrp="1"/>
          </p:cNvSpPr>
          <p:nvPr>
            <p:ph idx="1"/>
          </p:nvPr>
        </p:nvSpPr>
        <p:spPr/>
        <p:txBody>
          <a:bodyPr/>
          <a:lstStyle/>
          <a:p>
            <a:r>
              <a:rPr lang="en-US" dirty="0"/>
              <a:t>Initial treatment for patients who wish to preserve fertility is suction dilatation and curettage.</a:t>
            </a:r>
          </a:p>
          <a:p>
            <a:pPr marL="0" indent="0">
              <a:buNone/>
            </a:pPr>
            <a:endParaRPr lang="en-US" dirty="0"/>
          </a:p>
          <a:p>
            <a:r>
              <a:rPr lang="en-US" dirty="0"/>
              <a:t>For patients who do not desire fertility, hysterectomy and bilat. Salpingectomy is an alternative.</a:t>
            </a:r>
          </a:p>
          <a:p>
            <a:r>
              <a:rPr lang="en-US" dirty="0"/>
              <a:t>Prophylactic chemotherapy at the time of uterine evacuation is controversial and may reduce incidence of post-molar GTN by 3%to 8%. </a:t>
            </a:r>
          </a:p>
        </p:txBody>
      </p:sp>
    </p:spTree>
    <p:extLst>
      <p:ext uri="{BB962C8B-B14F-4D97-AF65-F5344CB8AC3E}">
        <p14:creationId xmlns:p14="http://schemas.microsoft.com/office/powerpoint/2010/main" val="18094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5938A6F-EF82-4428-8CB5-9D8F8AEE7AE3}"/>
              </a:ext>
            </a:extLst>
          </p:cNvPr>
          <p:cNvSpPr>
            <a:spLocks noGrp="1"/>
          </p:cNvSpPr>
          <p:nvPr>
            <p:ph type="title"/>
          </p:nvPr>
        </p:nvSpPr>
        <p:spPr>
          <a:xfrm>
            <a:off x="838200" y="365126"/>
            <a:ext cx="10515600" cy="1480100"/>
          </a:xfrm>
        </p:spPr>
        <p:txBody>
          <a:bodyPr/>
          <a:lstStyle/>
          <a:p>
            <a:r>
              <a:rPr lang="en-US" b="1" dirty="0">
                <a:solidFill>
                  <a:srgbClr val="0070C0"/>
                </a:solidFill>
              </a:rPr>
              <a:t>                      NCCN guideline</a:t>
            </a:r>
            <a:br>
              <a:rPr lang="en-US" b="1" dirty="0">
                <a:solidFill>
                  <a:srgbClr val="0070C0"/>
                </a:solidFill>
              </a:rPr>
            </a:br>
            <a:r>
              <a:rPr lang="en-US" b="1" dirty="0">
                <a:solidFill>
                  <a:srgbClr val="0070C0"/>
                </a:solidFill>
              </a:rPr>
              <a:t>                              mole </a:t>
            </a:r>
          </a:p>
        </p:txBody>
      </p:sp>
      <p:pic>
        <p:nvPicPr>
          <p:cNvPr id="5" name="Content Placeholder 4">
            <a:extLst>
              <a:ext uri="{FF2B5EF4-FFF2-40B4-BE49-F238E27FC236}">
                <a16:creationId xmlns:a16="http://schemas.microsoft.com/office/drawing/2014/main" id="{C43C19EB-137F-90C1-65C9-58F4FF2D67C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08966" y="2124607"/>
            <a:ext cx="9974067" cy="3753374"/>
          </a:xfrm>
        </p:spPr>
      </p:pic>
    </p:spTree>
    <p:extLst>
      <p:ext uri="{BB962C8B-B14F-4D97-AF65-F5344CB8AC3E}">
        <p14:creationId xmlns:p14="http://schemas.microsoft.com/office/powerpoint/2010/main" val="1211105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2B914-B497-966F-D49E-0320ADD3381F}"/>
              </a:ext>
            </a:extLst>
          </p:cNvPr>
          <p:cNvSpPr>
            <a:spLocks noGrp="1"/>
          </p:cNvSpPr>
          <p:nvPr>
            <p:ph type="title"/>
          </p:nvPr>
        </p:nvSpPr>
        <p:spPr/>
        <p:txBody>
          <a:bodyPr/>
          <a:lstStyle/>
          <a:p>
            <a:r>
              <a:rPr lang="en-US" dirty="0"/>
              <a:t>                            </a:t>
            </a:r>
            <a:r>
              <a:rPr lang="en-US" b="1" dirty="0">
                <a:solidFill>
                  <a:srgbClr val="C00000"/>
                </a:solidFill>
              </a:rPr>
              <a:t>Case 1</a:t>
            </a:r>
          </a:p>
        </p:txBody>
      </p:sp>
      <p:sp>
        <p:nvSpPr>
          <p:cNvPr id="3" name="Content Placeholder 2">
            <a:extLst>
              <a:ext uri="{FF2B5EF4-FFF2-40B4-BE49-F238E27FC236}">
                <a16:creationId xmlns:a16="http://schemas.microsoft.com/office/drawing/2014/main" id="{1E4A097B-2E93-AD42-C295-0114E7B91A97}"/>
              </a:ext>
            </a:extLst>
          </p:cNvPr>
          <p:cNvSpPr>
            <a:spLocks noGrp="1"/>
          </p:cNvSpPr>
          <p:nvPr>
            <p:ph idx="1"/>
          </p:nvPr>
        </p:nvSpPr>
        <p:spPr>
          <a:xfrm>
            <a:off x="838200" y="1825625"/>
            <a:ext cx="10515600" cy="4827046"/>
          </a:xfrm>
        </p:spPr>
        <p:txBody>
          <a:bodyPr>
            <a:normAutofit fontScale="77500" lnSpcReduction="20000"/>
          </a:bodyPr>
          <a:lstStyle/>
          <a:p>
            <a:r>
              <a:rPr lang="en-US" dirty="0"/>
              <a:t>A 43 y/o lady , G11L6A5 , with history of abortion 1 month PTA , with vaginal bleeding and 9cm uterine mass in favor of retained tissue of molar pregnancy</a:t>
            </a:r>
          </a:p>
          <a:p>
            <a:r>
              <a:rPr lang="en-US" dirty="0" err="1"/>
              <a:t>hCG</a:t>
            </a:r>
            <a:r>
              <a:rPr lang="en-US" dirty="0"/>
              <a:t> titer : 97000 ,     P/E :vaginal mass 3-4 cm</a:t>
            </a:r>
          </a:p>
          <a:p>
            <a:r>
              <a:rPr lang="en-US" dirty="0"/>
              <a:t>OPERATION : TAH + vaginal pack insertion </a:t>
            </a:r>
          </a:p>
          <a:p>
            <a:r>
              <a:rPr lang="en-US" dirty="0"/>
              <a:t>Post-op diagnosis : large and very crumby uterus + bilateral theca lutein cysts in both ovaries + vaginal metastasis</a:t>
            </a:r>
          </a:p>
          <a:p>
            <a:r>
              <a:rPr lang="en-US" dirty="0"/>
              <a:t>Pathology :Invasive mole ,mass 8-9 cm in myometrium </a:t>
            </a:r>
          </a:p>
          <a:p>
            <a:r>
              <a:rPr lang="en-US" dirty="0"/>
              <a:t>Abdominopelvic CT : 34x12 mm oval-shape enhancing structure in the vagina . large multilocular cysts in both ovaries , in favor of theca lutein cysts.</a:t>
            </a:r>
          </a:p>
          <a:p>
            <a:r>
              <a:rPr lang="en-US" dirty="0"/>
              <a:t>Chest CT :  Multiple small  nodule is noted in lung .</a:t>
            </a:r>
          </a:p>
          <a:p>
            <a:r>
              <a:rPr lang="en-US" dirty="0"/>
              <a:t> A sclerotic lesion in T3 measuring 9x6 mm with possibility of sclerotic vertebral metastasis.</a:t>
            </a:r>
          </a:p>
          <a:p>
            <a:r>
              <a:rPr lang="en-US" dirty="0"/>
              <a:t>Brain MRI : normal </a:t>
            </a:r>
          </a:p>
          <a:p>
            <a:r>
              <a:rPr lang="en-US" dirty="0"/>
              <a:t>Bone scan : normal</a:t>
            </a:r>
          </a:p>
        </p:txBody>
      </p:sp>
    </p:spTree>
    <p:extLst>
      <p:ext uri="{BB962C8B-B14F-4D97-AF65-F5344CB8AC3E}">
        <p14:creationId xmlns:p14="http://schemas.microsoft.com/office/powerpoint/2010/main" val="3610110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FB6F18-9590-45C0-A739-D1EB2CF81E0F}"/>
              </a:ext>
            </a:extLst>
          </p:cNvPr>
          <p:cNvSpPr>
            <a:spLocks noGrp="1"/>
          </p:cNvSpPr>
          <p:nvPr>
            <p:ph type="title"/>
          </p:nvPr>
        </p:nvSpPr>
        <p:spPr/>
        <p:txBody>
          <a:bodyPr/>
          <a:lstStyle/>
          <a:p>
            <a:r>
              <a:rPr lang="en-US" b="1" dirty="0">
                <a:solidFill>
                  <a:srgbClr val="C00000"/>
                </a:solidFill>
              </a:rPr>
              <a:t>                      WHO Score </a:t>
            </a:r>
          </a:p>
        </p:txBody>
      </p:sp>
      <p:pic>
        <p:nvPicPr>
          <p:cNvPr id="5" name="Content Placeholder 4">
            <a:extLst>
              <a:ext uri="{FF2B5EF4-FFF2-40B4-BE49-F238E27FC236}">
                <a16:creationId xmlns:a16="http://schemas.microsoft.com/office/drawing/2014/main" id="{6278AFA8-A7AE-918A-2D36-7861DAE8A52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71073" y="2081738"/>
            <a:ext cx="8449854" cy="3839111"/>
          </a:xfrm>
        </p:spPr>
      </p:pic>
    </p:spTree>
    <p:extLst>
      <p:ext uri="{BB962C8B-B14F-4D97-AF65-F5344CB8AC3E}">
        <p14:creationId xmlns:p14="http://schemas.microsoft.com/office/powerpoint/2010/main" val="761985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1BBD2E-6CF5-A6CF-E7FE-4CBB0B145AF5}"/>
              </a:ext>
            </a:extLst>
          </p:cNvPr>
          <p:cNvSpPr>
            <a:spLocks noGrp="1"/>
          </p:cNvSpPr>
          <p:nvPr>
            <p:ph idx="4294967295"/>
          </p:nvPr>
        </p:nvSpPr>
        <p:spPr>
          <a:xfrm>
            <a:off x="0" y="1825625"/>
            <a:ext cx="10515600" cy="4351338"/>
          </a:xfrm>
        </p:spPr>
        <p:txBody>
          <a:bodyPr>
            <a:normAutofit/>
          </a:bodyPr>
          <a:lstStyle/>
          <a:p>
            <a:pPr marL="0" indent="0" algn="ctr">
              <a:buNone/>
            </a:pPr>
            <a:r>
              <a:rPr lang="en-US" sz="5400" b="1" i="1" dirty="0"/>
              <a:t>Stage</a:t>
            </a:r>
          </a:p>
          <a:p>
            <a:pPr marL="0" indent="0" algn="ctr">
              <a:buNone/>
            </a:pPr>
            <a:r>
              <a:rPr lang="en-US" sz="5400" b="1" i="1" dirty="0"/>
              <a:t>III</a:t>
            </a:r>
          </a:p>
          <a:p>
            <a:pPr marL="0" indent="0" algn="ctr">
              <a:buNone/>
            </a:pPr>
            <a:r>
              <a:rPr lang="en-US" sz="5400" b="1" i="1" dirty="0"/>
              <a:t>Score</a:t>
            </a:r>
          </a:p>
          <a:p>
            <a:pPr marL="0" indent="0" algn="ctr">
              <a:buNone/>
            </a:pPr>
            <a:r>
              <a:rPr lang="en-US" sz="5400" b="1" i="1" dirty="0"/>
              <a:t>6</a:t>
            </a:r>
          </a:p>
          <a:p>
            <a:pPr marL="0" indent="0" algn="ctr">
              <a:buNone/>
            </a:pPr>
            <a:endParaRPr lang="en-US" sz="5400" b="1" i="1" dirty="0"/>
          </a:p>
          <a:p>
            <a:pPr marL="0" indent="0" algn="ctr">
              <a:buNone/>
            </a:pPr>
            <a:endParaRPr lang="en-US" sz="5400" b="1" i="1" dirty="0"/>
          </a:p>
        </p:txBody>
      </p:sp>
    </p:spTree>
    <p:extLst>
      <p:ext uri="{BB962C8B-B14F-4D97-AF65-F5344CB8AC3E}">
        <p14:creationId xmlns:p14="http://schemas.microsoft.com/office/powerpoint/2010/main" val="2010601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D399E-83A2-AE6B-8CE4-E7862CF9C35D}"/>
              </a:ext>
            </a:extLst>
          </p:cNvPr>
          <p:cNvSpPr>
            <a:spLocks noGrp="1"/>
          </p:cNvSpPr>
          <p:nvPr>
            <p:ph type="title"/>
          </p:nvPr>
        </p:nvSpPr>
        <p:spPr/>
        <p:txBody>
          <a:bodyPr/>
          <a:lstStyle/>
          <a:p>
            <a:r>
              <a:rPr lang="en-US" dirty="0"/>
              <a:t>                      </a:t>
            </a:r>
            <a:r>
              <a:rPr lang="en-US" b="1" dirty="0">
                <a:solidFill>
                  <a:srgbClr val="C00000"/>
                </a:solidFill>
              </a:rPr>
              <a:t>Treatment</a:t>
            </a:r>
          </a:p>
        </p:txBody>
      </p:sp>
      <p:sp>
        <p:nvSpPr>
          <p:cNvPr id="3" name="Content Placeholder 2">
            <a:extLst>
              <a:ext uri="{FF2B5EF4-FFF2-40B4-BE49-F238E27FC236}">
                <a16:creationId xmlns:a16="http://schemas.microsoft.com/office/drawing/2014/main" id="{CA7B1EC5-71C8-DF4F-54A1-53854AD77433}"/>
              </a:ext>
            </a:extLst>
          </p:cNvPr>
          <p:cNvSpPr>
            <a:spLocks noGrp="1"/>
          </p:cNvSpPr>
          <p:nvPr>
            <p:ph idx="1"/>
          </p:nvPr>
        </p:nvSpPr>
        <p:spPr/>
        <p:txBody>
          <a:bodyPr/>
          <a:lstStyle/>
          <a:p>
            <a:r>
              <a:rPr lang="en-US" dirty="0"/>
              <a:t>.( intermediate risk )   B.C guideline </a:t>
            </a:r>
          </a:p>
          <a:p>
            <a:r>
              <a:rPr lang="en-US" dirty="0"/>
              <a:t> MTX/ACTINOMYCIN was started for her</a:t>
            </a:r>
          </a:p>
          <a:p>
            <a:endParaRPr lang="en-US" dirty="0"/>
          </a:p>
          <a:p>
            <a:r>
              <a:rPr lang="en-US" dirty="0"/>
              <a:t>After 2 courses of chemotherapy , in pelvic exam , there was no more vaginal metastatic lesion.</a:t>
            </a:r>
          </a:p>
          <a:p>
            <a:r>
              <a:rPr lang="en-US" dirty="0"/>
              <a:t>Serial </a:t>
            </a:r>
            <a:r>
              <a:rPr lang="en-US" dirty="0" err="1"/>
              <a:t>hCG</a:t>
            </a:r>
            <a:r>
              <a:rPr lang="en-US" dirty="0"/>
              <a:t> titer :   97000 </a:t>
            </a:r>
            <a:r>
              <a:rPr lang="en-US" dirty="0">
                <a:sym typeface="Wingdings" panose="05000000000000000000" pitchFamily="2" charset="2"/>
              </a:rPr>
              <a:t></a:t>
            </a:r>
            <a:r>
              <a:rPr lang="en-US" dirty="0"/>
              <a:t>7057 </a:t>
            </a:r>
            <a:r>
              <a:rPr lang="en-US" dirty="0">
                <a:sym typeface="Wingdings" panose="05000000000000000000" pitchFamily="2" charset="2"/>
              </a:rPr>
              <a:t> </a:t>
            </a:r>
            <a:r>
              <a:rPr lang="en-US" dirty="0"/>
              <a:t>207 </a:t>
            </a:r>
            <a:r>
              <a:rPr lang="en-US" dirty="0">
                <a:sym typeface="Wingdings" panose="05000000000000000000" pitchFamily="2" charset="2"/>
              </a:rPr>
              <a:t> 10</a:t>
            </a:r>
            <a:endParaRPr lang="en-US" dirty="0"/>
          </a:p>
        </p:txBody>
      </p:sp>
    </p:spTree>
    <p:extLst>
      <p:ext uri="{BB962C8B-B14F-4D97-AF65-F5344CB8AC3E}">
        <p14:creationId xmlns:p14="http://schemas.microsoft.com/office/powerpoint/2010/main" val="578773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1176</Words>
  <Application>Microsoft Office PowerPoint</Application>
  <PresentationFormat>Widescreen</PresentationFormat>
  <Paragraphs>120</Paragraphs>
  <Slides>38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PowerPoint Presentation</vt:lpstr>
      <vt:lpstr>Gestational Trophoblastic Disease  Dr.F.S.Najib gyn oncologist Associate Professor  SUMS</vt:lpstr>
      <vt:lpstr>                                GTD</vt:lpstr>
      <vt:lpstr>Hydatiform Mole </vt:lpstr>
      <vt:lpstr>                      NCCN guideline                               mole </vt:lpstr>
      <vt:lpstr>                            Case 1</vt:lpstr>
      <vt:lpstr>                      WHO Score </vt:lpstr>
      <vt:lpstr>PowerPoint Presentation</vt:lpstr>
      <vt:lpstr>                      Treatment</vt:lpstr>
      <vt:lpstr> Role of repeat D&amp;C in management of GTN ?</vt:lpstr>
      <vt:lpstr>                       Quiescent GTN</vt:lpstr>
      <vt:lpstr>                         CASE 2</vt:lpstr>
      <vt:lpstr>                         CASE 2</vt:lpstr>
      <vt:lpstr>PowerPoint Presentation</vt:lpstr>
      <vt:lpstr>PowerPoint Presentation</vt:lpstr>
      <vt:lpstr>                            Case -3 </vt:lpstr>
      <vt:lpstr>                      Case 3 </vt:lpstr>
      <vt:lpstr>                      Case - 3</vt:lpstr>
      <vt:lpstr>Case Presentation  (4)</vt:lpstr>
      <vt:lpstr>                         Case - 4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Quiescent GTN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Linux</dc:creator>
  <cp:lastModifiedBy>Linux</cp:lastModifiedBy>
  <cp:revision>23</cp:revision>
  <dcterms:created xsi:type="dcterms:W3CDTF">2024-02-05T02:51:04Z</dcterms:created>
  <dcterms:modified xsi:type="dcterms:W3CDTF">2024-02-05T05:17:32Z</dcterms:modified>
</cp:coreProperties>
</file>